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430" r:id="rId2"/>
    <p:sldId id="470" r:id="rId3"/>
    <p:sldId id="270" r:id="rId4"/>
    <p:sldId id="542" r:id="rId5"/>
    <p:sldId id="536" r:id="rId6"/>
    <p:sldId id="537" r:id="rId7"/>
    <p:sldId id="538" r:id="rId8"/>
    <p:sldId id="539" r:id="rId9"/>
    <p:sldId id="540" r:id="rId10"/>
    <p:sldId id="541" r:id="rId11"/>
    <p:sldId id="543" r:id="rId1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2" autoAdjust="0"/>
  </p:normalViewPr>
  <p:slideViewPr>
    <p:cSldViewPr snapToObjects="1">
      <p:cViewPr varScale="1">
        <p:scale>
          <a:sx n="57" d="100"/>
          <a:sy n="57" d="100"/>
        </p:scale>
        <p:origin x="147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5/19/2022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5/19/2022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5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4588" y="682625"/>
            <a:ext cx="4572000" cy="3430588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3252" name="Header Placeholder 3"/>
          <p:cNvSpPr txBox="1">
            <a:spLocks noGrp="1"/>
          </p:cNvSpPr>
          <p:nvPr/>
        </p:nvSpPr>
        <p:spPr bwMode="auto">
          <a:xfrm>
            <a:off x="0" y="2"/>
            <a:ext cx="2971106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1300" dirty="0" err="1">
                <a:solidFill>
                  <a:srgbClr val="1F497D"/>
                </a:solidFill>
              </a:rPr>
              <a:t>GLeWaP</a:t>
            </a:r>
            <a:r>
              <a:rPr lang="en-GB" sz="1300">
                <a:solidFill>
                  <a:srgbClr val="1F497D"/>
                </a:solidFill>
              </a:rPr>
              <a:t> - May 2010</a:t>
            </a:r>
          </a:p>
        </p:txBody>
      </p:sp>
      <p:sp>
        <p:nvSpPr>
          <p:cNvPr id="53253" name="Slide Number Placeholder 5"/>
          <p:cNvSpPr txBox="1">
            <a:spLocks noGrp="1"/>
          </p:cNvSpPr>
          <p:nvPr/>
        </p:nvSpPr>
        <p:spPr bwMode="auto">
          <a:xfrm>
            <a:off x="3885799" y="8684880"/>
            <a:ext cx="2971105" cy="45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275" tIns="49138" rIns="98275" bIns="49138" anchor="b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98ADE42-9AB6-48DA-A2F9-1A20049F23CD}" type="slidenum">
              <a:rPr lang="en-GB" sz="1300">
                <a:solidFill>
                  <a:srgbClr val="1F497D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GB" sz="1300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AC91F-DA77-46F0-AB00-FA37D8FCB8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00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AC91F-DA77-46F0-AB00-FA37D8FCB8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478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AC91F-DA77-46F0-AB00-FA37D8FCB8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294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AC91F-DA77-46F0-AB00-FA37D8FCB8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93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AC91F-DA77-46F0-AB00-FA37D8FCB8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16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Caryn to do the scope, will be Tasks of study, deliverables, reference to previous </a:t>
            </a:r>
            <a:r>
              <a:rPr lang="en-US" dirty="0" err="1"/>
              <a:t>ewr</a:t>
            </a:r>
            <a:r>
              <a:rPr lang="en-US" dirty="0"/>
              <a:t> study, use some of following slides, but simplify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AAC91F-DA77-46F0-AB00-FA37D8FCB8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45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1F5D7-8662-494B-859D-BC75C9A38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0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1107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676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 OF SIGNIFICANT WATER RESOURCES AND DETERMINATION OF RESOURCE QUALITY OBJECTIVES FOR WATER RESOURCES IN THE USUTU TO MHLATHUZE CATCHMENTS </a:t>
            </a:r>
            <a:r>
              <a:rPr lang="en-US" altLang="en-US" sz="1800" b="1" dirty="0"/>
              <a:t>(WP11387)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endParaRPr lang="en-US" sz="18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860" y="4020766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Project Steering Committee 1, Virtual: </a:t>
            </a:r>
            <a:r>
              <a:rPr lang="en-ZA" sz="2000" b="1" dirty="0">
                <a:solidFill>
                  <a:srgbClr val="FFFF00"/>
                </a:solidFill>
              </a:rPr>
              <a:t>7 June 2022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3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32FCA7C-4FCA-0801-9436-A0EE6F5E0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82" t="14650" r="30833" b="14650"/>
          <a:stretch/>
        </p:blipFill>
        <p:spPr>
          <a:xfrm>
            <a:off x="2951874" y="1143000"/>
            <a:ext cx="3372725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W7 (</a:t>
            </a:r>
            <a:r>
              <a:rPr lang="en-US" sz="2400" b="1" dirty="0" err="1">
                <a:solidFill>
                  <a:srgbClr val="002060"/>
                </a:solidFill>
              </a:rPr>
              <a:t>Kosi</a:t>
            </a:r>
            <a:r>
              <a:rPr lang="en-US" sz="2400" b="1" dirty="0">
                <a:solidFill>
                  <a:srgbClr val="002060"/>
                </a:solidFill>
              </a:rPr>
              <a:t> &amp; Sibaya): Priority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9827518">
            <a:off x="2540663" y="4006407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0800000">
            <a:off x="5586765" y="2425524"/>
            <a:ext cx="1323022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127909" y="3105973"/>
            <a:ext cx="2609913" cy="53300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W70-b (Sibaya)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6206303" y="1951505"/>
            <a:ext cx="2494674" cy="1128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W70-a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Kosi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Priority (IEI &amp; 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5921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F62B974-B6E9-36C4-DD1F-4A5E35EFE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" y="29737"/>
            <a:ext cx="4185424" cy="591827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8A0F724-5D23-E40A-979A-FA00C31CE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010" y="0"/>
            <a:ext cx="4257227" cy="601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CAC136-DF6F-2F02-198B-61105C5E4DC0}"/>
              </a:ext>
            </a:extLst>
          </p:cNvPr>
          <p:cNvSpPr txBox="1"/>
          <p:nvPr/>
        </p:nvSpPr>
        <p:spPr>
          <a:xfrm>
            <a:off x="1143000" y="152400"/>
            <a:ext cx="182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/>
              <a:t>IEI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7D537E-F134-AC11-0C20-DCA29C2660C2}"/>
              </a:ext>
            </a:extLst>
          </p:cNvPr>
          <p:cNvSpPr txBox="1"/>
          <p:nvPr/>
        </p:nvSpPr>
        <p:spPr>
          <a:xfrm>
            <a:off x="5638800" y="71805"/>
            <a:ext cx="182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/>
              <a:t>Priority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0436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3CF3EE-363B-1D29-D5A1-BD81B683F38B}"/>
              </a:ext>
            </a:extLst>
          </p:cNvPr>
          <p:cNvSpPr txBox="1"/>
          <p:nvPr/>
        </p:nvSpPr>
        <p:spPr>
          <a:xfrm>
            <a:off x="1219200" y="990600"/>
            <a:ext cx="6858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b="1" dirty="0"/>
              <a:t>8.2.4 &amp; 8.2.5 </a:t>
            </a:r>
          </a:p>
          <a:p>
            <a:pPr algn="ctr"/>
            <a:r>
              <a:rPr lang="en-ZA" sz="3600" b="1" dirty="0"/>
              <a:t>PRIORITISATION PROCESS (Rivers, Estuaries, Wetlands)</a:t>
            </a:r>
          </a:p>
          <a:p>
            <a:pPr algn="ctr"/>
            <a:r>
              <a:rPr lang="en-ZA" sz="3600" b="1" dirty="0"/>
              <a:t>RIVER PRIORITIES (HOTSPOTS) </a:t>
            </a:r>
          </a:p>
          <a:p>
            <a:pPr algn="ctr"/>
            <a:endParaRPr lang="en-ZA" sz="4000" b="1" dirty="0"/>
          </a:p>
          <a:p>
            <a:pPr algn="ctr"/>
            <a:r>
              <a:rPr lang="en-ZA" sz="2800" b="1" dirty="0"/>
              <a:t>Delana Louw</a:t>
            </a:r>
          </a:p>
          <a:p>
            <a:pPr algn="ctr"/>
            <a:r>
              <a:rPr lang="en-ZA" sz="2800" b="1" dirty="0"/>
              <a:t>Rivers for Africa</a:t>
            </a:r>
          </a:p>
        </p:txBody>
      </p:sp>
    </p:spTree>
    <p:extLst>
      <p:ext uri="{BB962C8B-B14F-4D97-AF65-F5344CB8AC3E}">
        <p14:creationId xmlns:p14="http://schemas.microsoft.com/office/powerpoint/2010/main" val="39358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Slide Number Placeholder 9"/>
          <p:cNvSpPr txBox="1">
            <a:spLocks noGrp="1"/>
          </p:cNvSpPr>
          <p:nvPr/>
        </p:nvSpPr>
        <p:spPr bwMode="auto">
          <a:xfrm>
            <a:off x="6724651" y="6492876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B09B6FEE-54BC-410E-A8DD-6E8A8472AE97}" type="slidenum">
              <a:rPr lang="en-US" sz="1200" b="1">
                <a:solidFill>
                  <a:srgbClr val="006192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b="1" dirty="0">
              <a:solidFill>
                <a:srgbClr val="006192"/>
              </a:solidFill>
              <a:latin typeface="Calibri" pitchFamily="34" charset="0"/>
            </a:endParaRPr>
          </a:p>
        </p:txBody>
      </p:sp>
      <p:sp>
        <p:nvSpPr>
          <p:cNvPr id="11" name="Rectangle 12"/>
          <p:cNvSpPr txBox="1">
            <a:spLocks noChangeArrowheads="1"/>
          </p:cNvSpPr>
          <p:nvPr/>
        </p:nvSpPr>
        <p:spPr bwMode="auto">
          <a:xfrm>
            <a:off x="1295400" y="6091238"/>
            <a:ext cx="784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sz="2400" b="1" dirty="0">
              <a:solidFill>
                <a:srgbClr val="FF66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411" y="35152"/>
            <a:ext cx="8697277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3200" b="1" dirty="0">
                <a:solidFill>
                  <a:srgbClr val="002060"/>
                </a:solidFill>
                <a:ea typeface="ＭＳ Ｐゴシック" pitchFamily="-108" charset="-128"/>
                <a:cs typeface="Arial" panose="020B0604020202020204" pitchFamily="34" charset="0"/>
              </a:rPr>
              <a:t>PRIORITY AREAS: APPROACH</a:t>
            </a:r>
          </a:p>
          <a:p>
            <a:pPr>
              <a:defRPr/>
            </a:pPr>
            <a:endParaRPr lang="en-ZA" sz="3200" b="1" dirty="0">
              <a:solidFill>
                <a:schemeClr val="tx1"/>
              </a:solidFill>
              <a:latin typeface="Futura Md BT" pitchFamily="34" charset="0"/>
            </a:endParaRPr>
          </a:p>
          <a:p>
            <a:pPr>
              <a:defRPr/>
            </a:pPr>
            <a:r>
              <a:rPr lang="en-ZA" sz="3200" b="1" dirty="0">
                <a:solidFill>
                  <a:schemeClr val="tx1"/>
                </a:solidFill>
                <a:cs typeface="Arial" panose="020B0604020202020204" pitchFamily="34" charset="0"/>
              </a:rPr>
              <a:t>Purpose of HOTSPOTS (HIGH OR VERY HIGH PRIORITY AREAS) – indicate areas where more detailed assessments than desktop or rapid is required.</a:t>
            </a:r>
          </a:p>
          <a:p>
            <a:pPr>
              <a:defRPr/>
            </a:pPr>
            <a:endParaRPr lang="en-ZA" sz="32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en-ZA" sz="3200" b="1" dirty="0">
                <a:solidFill>
                  <a:schemeClr val="tx1"/>
                </a:solidFill>
                <a:cs typeface="Arial" panose="020B0604020202020204" pitchFamily="34" charset="0"/>
              </a:rPr>
              <a:t>Hotspots consider areas of ecological, socio-cultural and water resource use importance.</a:t>
            </a:r>
          </a:p>
          <a:p>
            <a:pPr>
              <a:defRPr/>
            </a:pPr>
            <a:endParaRPr lang="en-ZA" sz="3200" dirty="0">
              <a:solidFill>
                <a:schemeClr val="tx1"/>
              </a:solidFill>
              <a:latin typeface="Futura Md BT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90CDD4-8501-2C40-8634-675623F9315D}"/>
              </a:ext>
            </a:extLst>
          </p:cNvPr>
          <p:cNvCxnSpPr/>
          <p:nvPr/>
        </p:nvCxnSpPr>
        <p:spPr>
          <a:xfrm>
            <a:off x="457200" y="685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92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59FB19-1CDD-105E-BD7C-529EBA06B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9210"/>
            <a:ext cx="7512658" cy="490924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F234B0-7593-6914-D980-0D2752208AC7}"/>
              </a:ext>
            </a:extLst>
          </p:cNvPr>
          <p:cNvCxnSpPr/>
          <p:nvPr/>
        </p:nvCxnSpPr>
        <p:spPr>
          <a:xfrm>
            <a:off x="457200" y="685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B4F12D-6772-694C-A027-AFAD9D238A4D}"/>
              </a:ext>
            </a:extLst>
          </p:cNvPr>
          <p:cNvSpPr txBox="1"/>
          <p:nvPr/>
        </p:nvSpPr>
        <p:spPr>
          <a:xfrm>
            <a:off x="762000" y="70008"/>
            <a:ext cx="75126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3200" b="1" dirty="0">
                <a:solidFill>
                  <a:srgbClr val="002060"/>
                </a:solidFill>
                <a:ea typeface="ＭＳ Ｐゴシック" pitchFamily="-108" charset="-128"/>
                <a:cs typeface="Arial" panose="020B0604020202020204" pitchFamily="34" charset="0"/>
              </a:rPr>
              <a:t>PRIORITY AREAS: APPROACH (</a:t>
            </a:r>
            <a:r>
              <a:rPr lang="en-ZA" sz="3200" b="1" dirty="0" err="1">
                <a:solidFill>
                  <a:srgbClr val="002060"/>
                </a:solidFill>
                <a:ea typeface="ＭＳ Ｐゴシック" pitchFamily="-108" charset="-128"/>
                <a:cs typeface="Arial" panose="020B0604020202020204" pitchFamily="34" charset="0"/>
              </a:rPr>
              <a:t>cont</a:t>
            </a:r>
            <a:r>
              <a:rPr lang="en-ZA" sz="3200" b="1" dirty="0">
                <a:solidFill>
                  <a:srgbClr val="002060"/>
                </a:solidFill>
                <a:ea typeface="ＭＳ Ｐゴシック" pitchFamily="-108" charset="-128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783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26A892-C26D-C223-D0D6-1A636A1F7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" t="10738" r="2500" b="11115"/>
          <a:stretch/>
        </p:blipFill>
        <p:spPr>
          <a:xfrm>
            <a:off x="139811" y="1550135"/>
            <a:ext cx="8775589" cy="5053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W1 (Mhlathuze): Priority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57200" y="611962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Arrow: Right 8">
            <a:extLst>
              <a:ext uri="{FF2B5EF4-FFF2-40B4-BE49-F238E27FC236}">
                <a16:creationId xmlns:a16="http://schemas.microsoft.com/office/drawing/2014/main" id="{E546B4A0-848D-9129-D14D-4506E1279CFB}"/>
              </a:ext>
            </a:extLst>
          </p:cNvPr>
          <p:cNvSpPr/>
          <p:nvPr/>
        </p:nvSpPr>
        <p:spPr>
          <a:xfrm rot="7423035">
            <a:off x="1155482" y="1945864"/>
            <a:ext cx="650391" cy="171763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9645782">
            <a:off x="1733701" y="5610937"/>
            <a:ext cx="758836" cy="22125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FA676CD-C816-171B-88A6-C642E9F98E40}"/>
              </a:ext>
            </a:extLst>
          </p:cNvPr>
          <p:cNvSpPr/>
          <p:nvPr/>
        </p:nvSpPr>
        <p:spPr>
          <a:xfrm>
            <a:off x="76200" y="456432"/>
            <a:ext cx="3188013" cy="133630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IUA W12-a_(Upper Mhlathuze)</a:t>
            </a:r>
            <a:r>
              <a:rPr kumimoji="0" lang="en-ZA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0" dirty="0">
                <a:solidFill>
                  <a:prstClr val="black"/>
                </a:solidFill>
                <a:cs typeface="Arial" panose="020B0604020202020204" pitchFamily="34" charset="0"/>
              </a:rPr>
              <a:t>RU W12-3 </a:t>
            </a:r>
            <a:r>
              <a:rPr lang="en-ZA" sz="1800" b="1" kern="0" dirty="0">
                <a:solidFill>
                  <a:prstClr val="black"/>
                </a:solidFill>
                <a:cs typeface="Arial" panose="020B0604020202020204" pitchFamily="34" charset="0"/>
              </a:rPr>
              <a:t>Very High priority </a:t>
            </a:r>
            <a:r>
              <a:rPr lang="en-ZA" sz="1800" kern="0" dirty="0">
                <a:solidFill>
                  <a:prstClr val="black"/>
                </a:solidFill>
                <a:cs typeface="Arial" panose="020B0604020202020204" pitchFamily="34" charset="0"/>
              </a:rPr>
              <a:t>(WRUI)</a:t>
            </a: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0" y="5967353"/>
            <a:ext cx="2492420" cy="43421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W11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Matigulu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8B4728-CBBD-4CA8-4523-C972C4C04386}"/>
              </a:ext>
            </a:extLst>
          </p:cNvPr>
          <p:cNvSpPr/>
          <p:nvPr/>
        </p:nvSpPr>
        <p:spPr>
          <a:xfrm rot="14787145">
            <a:off x="4652521" y="5647114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EAC4D93-EA9F-D8CD-B61C-3392310161F5}"/>
              </a:ext>
            </a:extLst>
          </p:cNvPr>
          <p:cNvSpPr/>
          <p:nvPr/>
        </p:nvSpPr>
        <p:spPr>
          <a:xfrm>
            <a:off x="4389797" y="6015370"/>
            <a:ext cx="2238157" cy="408508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W13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Mlalazi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FCFB15B-7593-6627-9BF4-DEB835A5514F}"/>
              </a:ext>
            </a:extLst>
          </p:cNvPr>
          <p:cNvSpPr/>
          <p:nvPr/>
        </p:nvSpPr>
        <p:spPr>
          <a:xfrm rot="6934183">
            <a:off x="4282868" y="2338430"/>
            <a:ext cx="806441" cy="21867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6780999" flipV="1">
            <a:off x="4218738" y="2725055"/>
            <a:ext cx="2405124" cy="231489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6F070A-B225-2E76-BCA2-F29299CEE163}"/>
              </a:ext>
            </a:extLst>
          </p:cNvPr>
          <p:cNvSpPr/>
          <p:nvPr/>
        </p:nvSpPr>
        <p:spPr>
          <a:xfrm>
            <a:off x="4157317" y="992964"/>
            <a:ext cx="4758083" cy="108188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IUA W12-b_(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Mfule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Mhlatuzane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Nseleni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IUA W12-c (Lower Mhlathuze).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kern="0" dirty="0">
                <a:solidFill>
                  <a:prstClr val="black"/>
                </a:solidFill>
                <a:cs typeface="Arial" panose="020B0604020202020204" pitchFamily="34" charset="0"/>
              </a:rPr>
              <a:t>RU W12-6, 8 </a:t>
            </a:r>
            <a:r>
              <a:rPr lang="en-ZA" sz="1800" b="1" kern="0" dirty="0">
                <a:solidFill>
                  <a:prstClr val="black"/>
                </a:solidFill>
                <a:cs typeface="Arial" panose="020B0604020202020204" pitchFamily="34" charset="0"/>
              </a:rPr>
              <a:t>Very High priority </a:t>
            </a:r>
            <a:r>
              <a:rPr lang="en-ZA" sz="1800" kern="0" dirty="0">
                <a:solidFill>
                  <a:prstClr val="black"/>
                </a:solidFill>
                <a:cs typeface="Arial" panose="020B0604020202020204" pitchFamily="34" charset="0"/>
              </a:rPr>
              <a:t>(WRUI)</a:t>
            </a: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14787145">
            <a:off x="7557577" y="3977715"/>
            <a:ext cx="2069794" cy="19839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BBB121CC-B5EF-BF5C-D0CD-B8AE104A29FB}"/>
              </a:ext>
            </a:extLst>
          </p:cNvPr>
          <p:cNvSpPr/>
          <p:nvPr/>
        </p:nvSpPr>
        <p:spPr>
          <a:xfrm rot="14787145">
            <a:off x="6782393" y="4203221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6072810" y="4397718"/>
            <a:ext cx="3037778" cy="131631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W12-d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Nhlabane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W12-e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Msingazi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ZA" sz="1800" kern="0" dirty="0">
                <a:solidFill>
                  <a:prstClr val="black"/>
                </a:solidFill>
                <a:cs typeface="Arial" panose="020B0604020202020204" pitchFamily="34" charset="0"/>
              </a:rPr>
              <a:t>RU W12-9, 10 </a:t>
            </a:r>
            <a:r>
              <a:rPr lang="en-ZA" sz="1800" b="1" kern="0" dirty="0">
                <a:solidFill>
                  <a:prstClr val="black"/>
                </a:solidFill>
                <a:cs typeface="Arial" panose="020B0604020202020204" pitchFamily="34" charset="0"/>
              </a:rPr>
              <a:t>Very High RU priority </a:t>
            </a:r>
            <a:r>
              <a:rPr lang="en-ZA" sz="1800" kern="0" dirty="0">
                <a:solidFill>
                  <a:prstClr val="black"/>
                </a:solidFill>
                <a:cs typeface="Arial" panose="020B0604020202020204" pitchFamily="34" charset="0"/>
              </a:rPr>
              <a:t>(WRUI)</a:t>
            </a:r>
          </a:p>
        </p:txBody>
      </p:sp>
    </p:spTree>
    <p:extLst>
      <p:ext uri="{BB962C8B-B14F-4D97-AF65-F5344CB8AC3E}">
        <p14:creationId xmlns:p14="http://schemas.microsoft.com/office/powerpoint/2010/main" val="1508650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399F36A-4258-B7A2-3DE0-56942FDD7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" t="13471" r="1666" b="11026"/>
          <a:stretch/>
        </p:blipFill>
        <p:spPr>
          <a:xfrm>
            <a:off x="-28186" y="-84901"/>
            <a:ext cx="8954430" cy="48824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18E9F-ABF7-0D00-86E9-B327A7D81465}"/>
              </a:ext>
            </a:extLst>
          </p:cNvPr>
          <p:cNvSpPr/>
          <p:nvPr/>
        </p:nvSpPr>
        <p:spPr>
          <a:xfrm>
            <a:off x="37170" y="4114800"/>
            <a:ext cx="1639229" cy="741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W2 (</a:t>
            </a:r>
            <a:r>
              <a:rPr lang="en-US" sz="2400" b="1" dirty="0" err="1">
                <a:solidFill>
                  <a:srgbClr val="002060"/>
                </a:solidFill>
              </a:rPr>
              <a:t>Umfolozi</a:t>
            </a:r>
            <a:r>
              <a:rPr lang="en-US" sz="2400" b="1" dirty="0">
                <a:solidFill>
                  <a:srgbClr val="002060"/>
                </a:solidFill>
              </a:rPr>
              <a:t>): Priority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7596739">
            <a:off x="1601025" y="3782477"/>
            <a:ext cx="1333850" cy="23489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7602778" flipV="1">
            <a:off x="1577002" y="3059934"/>
            <a:ext cx="2839542" cy="212292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7368904">
            <a:off x="6373681" y="2796101"/>
            <a:ext cx="1157564" cy="203716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6433366" y="1198704"/>
            <a:ext cx="2710634" cy="1519275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W23 (Upper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incl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Lower White &amp; Black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-15994" y="4438904"/>
            <a:ext cx="4938440" cy="119989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W21 (Upper &amp; Middle White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Umfolozi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RU W21-5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Very High Priority (IEI)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IUA W22_(Upper Black </a:t>
            </a:r>
            <a:r>
              <a:rPr kumimoji="0" lang="en-ZA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Umfolozi</a:t>
            </a:r>
            <a:r>
              <a:rPr kumimoji="0" lang="en-ZA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3288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159CD2A-3174-005B-42A9-849609CCE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1" t="1687" r="6544" b="3741"/>
          <a:stretch/>
        </p:blipFill>
        <p:spPr>
          <a:xfrm>
            <a:off x="1027252" y="653081"/>
            <a:ext cx="8088403" cy="61156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CFEB48-EF2D-C72C-1DA9-C929AAD0BC06}"/>
              </a:ext>
            </a:extLst>
          </p:cNvPr>
          <p:cNvSpPr/>
          <p:nvPr/>
        </p:nvSpPr>
        <p:spPr>
          <a:xfrm>
            <a:off x="228601" y="5512070"/>
            <a:ext cx="1141482" cy="130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>
            <a:off x="3352800" y="3348295"/>
            <a:ext cx="1718654" cy="8070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5140327" y="5749434"/>
            <a:ext cx="1617669" cy="19746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5400000">
            <a:off x="2072523" y="1519343"/>
            <a:ext cx="1120708" cy="84155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346482" y="3178936"/>
            <a:ext cx="3722597" cy="101792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W31-b (Lower Mkuze)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and High Priority (IEI)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>
            <a:off x="4262914" y="4506220"/>
            <a:ext cx="1147286" cy="85554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1078003" y="4305626"/>
            <a:ext cx="3493997" cy="1017919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W32-a (Upper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Hluhluwe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and High Priority (IEI)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9062631">
            <a:off x="4821375" y="5156919"/>
            <a:ext cx="2743755" cy="13466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1447801" y="5549105"/>
            <a:ext cx="4309358" cy="72947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W32-b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Nyalezi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&amp;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Mzinene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and High Priority (IEI)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C43711-2603-02B1-A45E-6106BD40041B}"/>
              </a:ext>
            </a:extLst>
          </p:cNvPr>
          <p:cNvSpPr/>
          <p:nvPr/>
        </p:nvSpPr>
        <p:spPr>
          <a:xfrm>
            <a:off x="4744641" y="553499"/>
            <a:ext cx="2523437" cy="2705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03" y="1880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W3 (Mkuze): Priority</a:t>
            </a:r>
            <a:endParaRPr lang="en-ZA" sz="2400" b="1" dirty="0">
              <a:solidFill>
                <a:srgbClr val="00206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54B9E4-8289-6AB0-D216-F0A435816BE1}"/>
              </a:ext>
            </a:extLst>
          </p:cNvPr>
          <p:cNvSpPr/>
          <p:nvPr/>
        </p:nvSpPr>
        <p:spPr>
          <a:xfrm>
            <a:off x="3048632" y="571668"/>
            <a:ext cx="2361568" cy="592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91272" y="397471"/>
            <a:ext cx="3109128" cy="97954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W31-a (Upper Mkuze)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and High Priority (IEI)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443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C8BA2D-1576-0368-E63B-0108C17B02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" t="19363" r="654" b="22254"/>
          <a:stretch/>
        </p:blipFill>
        <p:spPr>
          <a:xfrm>
            <a:off x="86349" y="1154054"/>
            <a:ext cx="9024400" cy="37754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W4 (Pongola): Priority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6200000">
            <a:off x="684493" y="5104706"/>
            <a:ext cx="1317898" cy="9608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4323116" y="4410223"/>
            <a:ext cx="1617669" cy="14950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5400000">
            <a:off x="1873278" y="2295246"/>
            <a:ext cx="842874" cy="134971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80253" y="4940543"/>
            <a:ext cx="2543134" cy="97346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W41 (Bivane)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 Priority (IEI &amp; 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59801" y="1157546"/>
            <a:ext cx="3694240" cy="77091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W42-a (Upper Pongola)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 Priority (IEI &amp; 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 rot="6582966">
            <a:off x="4278850" y="2556621"/>
            <a:ext cx="1147286" cy="12836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3913024" y="1070519"/>
            <a:ext cx="3249776" cy="107669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tIns="36000" rIns="3600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W42-b (Middle Pongola, Ithala)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 Priority (IEI &amp; 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15181010">
            <a:off x="7328186" y="4742955"/>
            <a:ext cx="2205543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1E3B04-B737-21D1-1BC8-A6F07DF37E55}"/>
              </a:ext>
            </a:extLst>
          </p:cNvPr>
          <p:cNvSpPr/>
          <p:nvPr/>
        </p:nvSpPr>
        <p:spPr>
          <a:xfrm>
            <a:off x="3033129" y="4737338"/>
            <a:ext cx="2783249" cy="96311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W44 (Middle Pongola)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 Priority (WRUI)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6325510" y="4592704"/>
            <a:ext cx="2803133" cy="133400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W45 (Lower Pongola Floodplain)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Priority (IEI &amp; 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6052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B5F5652-C9E2-E231-0C66-15E75477D3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" t="11540" r="47499" b="13471"/>
          <a:stretch/>
        </p:blipFill>
        <p:spPr>
          <a:xfrm>
            <a:off x="2015470" y="582296"/>
            <a:ext cx="4735085" cy="4849245"/>
          </a:xfrm>
          <a:prstGeom prst="rect">
            <a:avLst/>
          </a:prstGeom>
        </p:spPr>
      </p:pic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F4C970A8-F824-C84F-2F13-C0F8B2399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67" t="43032" r="844" b="29141"/>
          <a:stretch/>
        </p:blipFill>
        <p:spPr>
          <a:xfrm>
            <a:off x="6734141" y="3655328"/>
            <a:ext cx="2362200" cy="1845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2"/>
            <a:ext cx="8229600" cy="416738"/>
          </a:xfrm>
        </p:spPr>
        <p:txBody>
          <a:bodyPr/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</a:rPr>
              <a:t>W5 (Usutu): Priority</a:t>
            </a:r>
            <a:endParaRPr lang="en-ZA" sz="2400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996773" y="489299"/>
            <a:ext cx="569002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F1B2859-D1B1-2C4E-FA50-7ED167DCD4CC}"/>
              </a:ext>
            </a:extLst>
          </p:cNvPr>
          <p:cNvSpPr/>
          <p:nvPr/>
        </p:nvSpPr>
        <p:spPr>
          <a:xfrm rot="19588813">
            <a:off x="1481563" y="1714666"/>
            <a:ext cx="1317897" cy="173655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2832A2D-E80C-C6F9-F021-FD98BF7F15D5}"/>
              </a:ext>
            </a:extLst>
          </p:cNvPr>
          <p:cNvSpPr/>
          <p:nvPr/>
        </p:nvSpPr>
        <p:spPr>
          <a:xfrm rot="19062631" flipV="1">
            <a:off x="1280349" y="3589446"/>
            <a:ext cx="1617669" cy="149506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DA704AC-A3F7-246A-2EE1-34DA5EDBA067}"/>
              </a:ext>
            </a:extLst>
          </p:cNvPr>
          <p:cNvSpPr/>
          <p:nvPr/>
        </p:nvSpPr>
        <p:spPr>
          <a:xfrm rot="2110279">
            <a:off x="1549898" y="4361891"/>
            <a:ext cx="914653" cy="100000"/>
          </a:xfrm>
          <a:prstGeom prst="rightArrow">
            <a:avLst>
              <a:gd name="adj1" fmla="val 49063"/>
              <a:gd name="adj2" fmla="val 50000"/>
            </a:avLst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4952624-88E3-72CB-2BDA-F1DBECC59F0D}"/>
              </a:ext>
            </a:extLst>
          </p:cNvPr>
          <p:cNvSpPr/>
          <p:nvPr/>
        </p:nvSpPr>
        <p:spPr>
          <a:xfrm>
            <a:off x="129910" y="2771400"/>
            <a:ext cx="1775090" cy="2334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36000" rIns="0" b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W51 (W5 Upstream Major Dams)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W RU 53-2, 54-1 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 Priority (WRUI)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55D0A49-BF13-C377-18E8-713B7B6DA395}"/>
              </a:ext>
            </a:extLst>
          </p:cNvPr>
          <p:cNvSpPr/>
          <p:nvPr/>
        </p:nvSpPr>
        <p:spPr>
          <a:xfrm rot="8565687">
            <a:off x="4118842" y="1834371"/>
            <a:ext cx="1943018" cy="263767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DF7287-24D9-5F00-79EF-48CE6E7A73F1}"/>
              </a:ext>
            </a:extLst>
          </p:cNvPr>
          <p:cNvSpPr/>
          <p:nvPr/>
        </p:nvSpPr>
        <p:spPr>
          <a:xfrm>
            <a:off x="58463" y="1616878"/>
            <a:ext cx="2286000" cy="745987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36000" rIns="0" bIns="3600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W55 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Mpuluzi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&amp;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Lusushwana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B267D89-7A91-FBFD-FE72-C6292DB551F0}"/>
              </a:ext>
            </a:extLst>
          </p:cNvPr>
          <p:cNvSpPr/>
          <p:nvPr/>
        </p:nvSpPr>
        <p:spPr>
          <a:xfrm rot="5400000">
            <a:off x="7733933" y="3882879"/>
            <a:ext cx="1323022" cy="18012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9ADE5F-C936-7F17-8C79-7F9FEEF49871}"/>
              </a:ext>
            </a:extLst>
          </p:cNvPr>
          <p:cNvSpPr/>
          <p:nvPr/>
        </p:nvSpPr>
        <p:spPr>
          <a:xfrm>
            <a:off x="6258199" y="3054833"/>
            <a:ext cx="2894530" cy="85637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W57 (Lower Usutu)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</a:t>
            </a: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High Priority (IEI)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D8785D-B559-E97B-A0A5-8C0DEEA21046}"/>
              </a:ext>
            </a:extLst>
          </p:cNvPr>
          <p:cNvSpPr/>
          <p:nvPr/>
        </p:nvSpPr>
        <p:spPr>
          <a:xfrm>
            <a:off x="5194365" y="630527"/>
            <a:ext cx="3914741" cy="127447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36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IUA W52 (W5 Downstream major dams and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Hlelo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kern="0" dirty="0">
                <a:solidFill>
                  <a:srgbClr val="000000"/>
                </a:solidFill>
                <a:ea typeface="Times New Roman" panose="02020603050405020304" pitchFamily="18" charset="0"/>
              </a:rPr>
              <a:t>W RU 51-2, 3 </a:t>
            </a:r>
            <a:r>
              <a:rPr lang="en-GB" sz="1800" b="1" kern="0" dirty="0">
                <a:solidFill>
                  <a:srgbClr val="000000"/>
                </a:solidFill>
                <a:ea typeface="Times New Roman" panose="02020603050405020304" pitchFamily="18" charset="0"/>
              </a:rPr>
              <a:t>Very High Priority (IEI &amp; WRUI)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647882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10377</TotalTime>
  <Words>602</Words>
  <Application>Microsoft Office PowerPoint</Application>
  <PresentationFormat>On-screen Show (4:3)</PresentationFormat>
  <Paragraphs>80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Futura Md BT</vt:lpstr>
      <vt:lpstr>Tahoma</vt:lpstr>
      <vt:lpstr>CO-BRANDED DHS &amp; DWS PRESENTATION</vt:lpstr>
      <vt:lpstr>CLASSIFICATION OF SIGNIFICANT WATER RESOURCES AND DETERMINATION OF RESOURCE QUALITY OBJECTIVES FOR WATER RESOURCES IN THE USUTU TO MHLATHUZE CATCHMENTS (WP11387)  </vt:lpstr>
      <vt:lpstr>PowerPoint Presentation</vt:lpstr>
      <vt:lpstr>PowerPoint Presentation</vt:lpstr>
      <vt:lpstr>PowerPoint Presentation</vt:lpstr>
      <vt:lpstr>W1 (Mhlathuze): Priority</vt:lpstr>
      <vt:lpstr>W2 (Umfolozi): Priority</vt:lpstr>
      <vt:lpstr>W3 (Mkuze): Priority</vt:lpstr>
      <vt:lpstr>W4 (Pongola): Priority</vt:lpstr>
      <vt:lpstr>W5 (Usutu): Priority</vt:lpstr>
      <vt:lpstr>W7 (Kosi &amp; Sibaya): Priority</vt:lpstr>
      <vt:lpstr>PowerPoint Presentation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Delana Louw</cp:lastModifiedBy>
  <cp:revision>370</cp:revision>
  <dcterms:created xsi:type="dcterms:W3CDTF">2013-08-12T09:46:59Z</dcterms:created>
  <dcterms:modified xsi:type="dcterms:W3CDTF">2022-05-19T17:42:16Z</dcterms:modified>
</cp:coreProperties>
</file>